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8" r:id="rId7"/>
    <p:sldId id="266" r:id="rId8"/>
    <p:sldId id="269" r:id="rId9"/>
    <p:sldId id="267" r:id="rId10"/>
    <p:sldId id="268" r:id="rId11"/>
    <p:sldId id="260" r:id="rId12"/>
    <p:sldId id="261" r:id="rId13"/>
    <p:sldId id="262" r:id="rId14"/>
    <p:sldId id="263" r:id="rId15"/>
    <p:sldId id="264" r:id="rId16"/>
    <p:sldId id="265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B5232F-9BF7-460F-92E1-7ABC9FE62E99}" v="3" dt="2026-02-28T22:08:48.3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5" d="100"/>
          <a:sy n="145" d="100"/>
        </p:scale>
        <p:origin x="114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stin Geerdes" userId="f283e64c-bc2d-44ea-af1b-32d29dec156d" providerId="ADAL" clId="{5633EA50-C752-40D7-9DBE-0B217A59F462}"/>
    <pc:docChg chg="undo custSel modSld">
      <pc:chgData name="Justin Geerdes" userId="f283e64c-bc2d-44ea-af1b-32d29dec156d" providerId="ADAL" clId="{5633EA50-C752-40D7-9DBE-0B217A59F462}" dt="2026-02-28T23:55:00.052" v="131" actId="1076"/>
      <pc:docMkLst>
        <pc:docMk/>
      </pc:docMkLst>
      <pc:sldChg chg="addSp delSp modSp mod">
        <pc:chgData name="Justin Geerdes" userId="f283e64c-bc2d-44ea-af1b-32d29dec156d" providerId="ADAL" clId="{5633EA50-C752-40D7-9DBE-0B217A59F462}" dt="2026-02-28T22:09:11.507" v="11" actId="1076"/>
        <pc:sldMkLst>
          <pc:docMk/>
          <pc:sldMk cId="0" sldId="260"/>
        </pc:sldMkLst>
        <pc:spChg chg="add">
          <ac:chgData name="Justin Geerdes" userId="f283e64c-bc2d-44ea-af1b-32d29dec156d" providerId="ADAL" clId="{5633EA50-C752-40D7-9DBE-0B217A59F462}" dt="2026-02-28T22:07:06.583" v="6"/>
          <ac:spMkLst>
            <pc:docMk/>
            <pc:sldMk cId="0" sldId="260"/>
            <ac:spMk id="33" creationId="{32518A0D-F137-9848-1529-6D023923027C}"/>
          </ac:spMkLst>
        </pc:spChg>
        <pc:spChg chg="add mod">
          <ac:chgData name="Justin Geerdes" userId="f283e64c-bc2d-44ea-af1b-32d29dec156d" providerId="ADAL" clId="{5633EA50-C752-40D7-9DBE-0B217A59F462}" dt="2026-02-28T22:08:48.311" v="8"/>
          <ac:spMkLst>
            <pc:docMk/>
            <pc:sldMk cId="0" sldId="260"/>
            <ac:spMk id="34" creationId="{630A240E-D60F-3F84-8B9D-B6B53647975D}"/>
          </ac:spMkLst>
        </pc:spChg>
        <pc:picChg chg="add del mod">
          <ac:chgData name="Justin Geerdes" userId="f283e64c-bc2d-44ea-af1b-32d29dec156d" providerId="ADAL" clId="{5633EA50-C752-40D7-9DBE-0B217A59F462}" dt="2026-02-28T22:04:59.913" v="5" actId="478"/>
          <ac:picMkLst>
            <pc:docMk/>
            <pc:sldMk cId="0" sldId="260"/>
            <ac:picMk id="32" creationId="{65D7D8EF-F215-D93C-A74B-D6E4250987CA}"/>
          </ac:picMkLst>
        </pc:picChg>
        <pc:picChg chg="add mod">
          <ac:chgData name="Justin Geerdes" userId="f283e64c-bc2d-44ea-af1b-32d29dec156d" providerId="ADAL" clId="{5633EA50-C752-40D7-9DBE-0B217A59F462}" dt="2026-02-28T22:09:11.507" v="11" actId="1076"/>
          <ac:picMkLst>
            <pc:docMk/>
            <pc:sldMk cId="0" sldId="260"/>
            <ac:picMk id="36" creationId="{034BF09D-1A7D-FADC-9F05-47D64B053F22}"/>
          </ac:picMkLst>
        </pc:picChg>
      </pc:sldChg>
      <pc:sldChg chg="modSp mod">
        <pc:chgData name="Justin Geerdes" userId="f283e64c-bc2d-44ea-af1b-32d29dec156d" providerId="ADAL" clId="{5633EA50-C752-40D7-9DBE-0B217A59F462}" dt="2026-02-28T22:25:53.493" v="32" actId="20577"/>
        <pc:sldMkLst>
          <pc:docMk/>
          <pc:sldMk cId="0" sldId="261"/>
        </pc:sldMkLst>
        <pc:spChg chg="mod">
          <ac:chgData name="Justin Geerdes" userId="f283e64c-bc2d-44ea-af1b-32d29dec156d" providerId="ADAL" clId="{5633EA50-C752-40D7-9DBE-0B217A59F462}" dt="2026-02-28T22:25:53.493" v="32" actId="20577"/>
          <ac:spMkLst>
            <pc:docMk/>
            <pc:sldMk cId="0" sldId="261"/>
            <ac:spMk id="13" creationId="{00000000-0000-0000-0000-000000000000}"/>
          </ac:spMkLst>
        </pc:spChg>
      </pc:sldChg>
      <pc:sldChg chg="modSp mod">
        <pc:chgData name="Justin Geerdes" userId="f283e64c-bc2d-44ea-af1b-32d29dec156d" providerId="ADAL" clId="{5633EA50-C752-40D7-9DBE-0B217A59F462}" dt="2026-02-28T22:42:41.066" v="126" actId="20577"/>
        <pc:sldMkLst>
          <pc:docMk/>
          <pc:sldMk cId="0" sldId="262"/>
        </pc:sldMkLst>
        <pc:spChg chg="mod">
          <ac:chgData name="Justin Geerdes" userId="f283e64c-bc2d-44ea-af1b-32d29dec156d" providerId="ADAL" clId="{5633EA50-C752-40D7-9DBE-0B217A59F462}" dt="2026-02-28T22:28:36.738" v="33" actId="255"/>
          <ac:spMkLst>
            <pc:docMk/>
            <pc:sldMk cId="0" sldId="262"/>
            <ac:spMk id="10" creationId="{00000000-0000-0000-0000-000000000000}"/>
          </ac:spMkLst>
        </pc:spChg>
        <pc:spChg chg="mod">
          <ac:chgData name="Justin Geerdes" userId="f283e64c-bc2d-44ea-af1b-32d29dec156d" providerId="ADAL" clId="{5633EA50-C752-40D7-9DBE-0B217A59F462}" dt="2026-02-28T22:42:41.066" v="126" actId="20577"/>
          <ac:spMkLst>
            <pc:docMk/>
            <pc:sldMk cId="0" sldId="262"/>
            <ac:spMk id="13" creationId="{00000000-0000-0000-0000-000000000000}"/>
          </ac:spMkLst>
        </pc:spChg>
      </pc:sldChg>
      <pc:sldChg chg="modSp mod">
        <pc:chgData name="Justin Geerdes" userId="f283e64c-bc2d-44ea-af1b-32d29dec156d" providerId="ADAL" clId="{5633EA50-C752-40D7-9DBE-0B217A59F462}" dt="2026-02-28T22:25:09.787" v="13" actId="1076"/>
        <pc:sldMkLst>
          <pc:docMk/>
          <pc:sldMk cId="0" sldId="264"/>
        </pc:sldMkLst>
        <pc:spChg chg="mod">
          <ac:chgData name="Justin Geerdes" userId="f283e64c-bc2d-44ea-af1b-32d29dec156d" providerId="ADAL" clId="{5633EA50-C752-40D7-9DBE-0B217A59F462}" dt="2026-02-28T22:25:09.787" v="13" actId="1076"/>
          <ac:spMkLst>
            <pc:docMk/>
            <pc:sldMk cId="0" sldId="264"/>
            <ac:spMk id="8" creationId="{00000000-0000-0000-0000-000000000000}"/>
          </ac:spMkLst>
        </pc:spChg>
      </pc:sldChg>
      <pc:sldChg chg="modSp mod">
        <pc:chgData name="Justin Geerdes" userId="f283e64c-bc2d-44ea-af1b-32d29dec156d" providerId="ADAL" clId="{5633EA50-C752-40D7-9DBE-0B217A59F462}" dt="2026-02-28T23:55:00.052" v="131" actId="1076"/>
        <pc:sldMkLst>
          <pc:docMk/>
          <pc:sldMk cId="2586617677" sldId="266"/>
        </pc:sldMkLst>
        <pc:picChg chg="mod">
          <ac:chgData name="Justin Geerdes" userId="f283e64c-bc2d-44ea-af1b-32d29dec156d" providerId="ADAL" clId="{5633EA50-C752-40D7-9DBE-0B217A59F462}" dt="2026-02-28T23:55:00.052" v="131" actId="1076"/>
          <ac:picMkLst>
            <pc:docMk/>
            <pc:sldMk cId="2586617677" sldId="266"/>
            <ac:picMk id="19" creationId="{09046F09-A5F5-A6EA-EE7A-AB23CB7A1B1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917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ABC78-ADD7-BF2A-BAE2-9A27F36B7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A6A54D-0143-1240-3CF7-C8C5D6B0B6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EFB119-FC1A-F21C-B3AD-93F06BC478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2ED7C4-7776-1735-6AF5-959D2C8464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51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CD685-2856-ACD1-275E-9133B7B13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537DBA-647E-208D-6C88-32369EB16F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D63918-4A50-8FCB-747A-7E4A505F23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3270D-CFE3-85F1-7779-169A5AB8E9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228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oach@northwhidbeylittleleague.org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vpsoftball@northwhidbeylittleleague.org" TargetMode="External"/><Relationship Id="rId5" Type="http://schemas.openxmlformats.org/officeDocument/2006/relationships/hyperlink" Target="mailto:vpbaseball@northwhidbeylittleleague.org" TargetMode="External"/><Relationship Id="rId4" Type="http://schemas.openxmlformats.org/officeDocument/2006/relationships/hyperlink" Target="mailto:playeragent@northwhidbeylittleleague.org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457200"/>
            <a:ext cx="4114800" cy="6400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6217920" y="-457200"/>
            <a:ext cx="4114800" cy="6400800"/>
          </a:xfrm>
          <a:prstGeom prst="rect">
            <a:avLst/>
          </a:prstGeom>
          <a:solidFill>
            <a:srgbClr val="1E3460"/>
          </a:solidFill>
          <a:ln w="12700">
            <a:solidFill>
              <a:srgbClr val="1E346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583680" y="731520"/>
            <a:ext cx="1371600" cy="1371600"/>
          </a:xfrm>
          <a:prstGeom prst="ellipse">
            <a:avLst/>
          </a:prstGeom>
          <a:solidFill>
            <a:srgbClr val="243A5A"/>
          </a:solidFill>
          <a:ln w="254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8229600" y="731520"/>
            <a:ext cx="1371600" cy="1371600"/>
          </a:xfrm>
          <a:prstGeom prst="ellipse">
            <a:avLst/>
          </a:prstGeom>
          <a:solidFill>
            <a:srgbClr val="243A5A"/>
          </a:solidFill>
          <a:ln w="254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6583680" y="2743200"/>
            <a:ext cx="1371600" cy="1371600"/>
          </a:xfrm>
          <a:prstGeom prst="ellipse">
            <a:avLst/>
          </a:prstGeom>
          <a:solidFill>
            <a:srgbClr val="243A5A"/>
          </a:solidFill>
          <a:ln w="254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8229600" y="2743200"/>
            <a:ext cx="1371600" cy="1371600"/>
          </a:xfrm>
          <a:prstGeom prst="ellipse">
            <a:avLst/>
          </a:prstGeom>
          <a:solidFill>
            <a:srgbClr val="243A5A"/>
          </a:solidFill>
          <a:ln w="254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583680" y="137160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dirty="0">
                <a:solidFill>
                  <a:srgbClr val="000000"/>
                </a:solidFill>
              </a:rPr>
              <a:t>⚾</a:t>
            </a:r>
            <a:endParaRPr lang="en-US" sz="7200" dirty="0"/>
          </a:p>
        </p:txBody>
      </p:sp>
      <p:sp>
        <p:nvSpPr>
          <p:cNvPr id="10" name="Text 8"/>
          <p:cNvSpPr/>
          <p:nvPr/>
        </p:nvSpPr>
        <p:spPr>
          <a:xfrm>
            <a:off x="320040" y="731520"/>
            <a:ext cx="5760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kern="0" spc="400" dirty="0">
                <a:solidFill>
                  <a:srgbClr val="F0A5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NORTH WHIDBEY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320040" y="1325880"/>
            <a:ext cx="5760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LITTLE LEAGUE</a:t>
            </a:r>
            <a:endParaRPr lang="en-US" sz="4800" dirty="0"/>
          </a:p>
        </p:txBody>
      </p:sp>
      <p:sp>
        <p:nvSpPr>
          <p:cNvPr id="12" name="Shape 10"/>
          <p:cNvSpPr/>
          <p:nvPr/>
        </p:nvSpPr>
        <p:spPr>
          <a:xfrm>
            <a:off x="320040" y="2148840"/>
            <a:ext cx="5120640" cy="457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320040" y="2286000"/>
            <a:ext cx="5577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0A5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COACHES &amp; MANAGERS MEETING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20040" y="2834640"/>
            <a:ext cx="5577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2026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20040" y="3383280"/>
            <a:ext cx="5577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Oak Harbor, Washington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0040" y="4114800"/>
            <a:ext cx="5577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BB5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for volunteering — YOU make the season possible!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051560"/>
            <a:ext cx="91440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PRACTICE &amp; GAME DAY TIPS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Prepare, engage, inspire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1325880"/>
            <a:ext cx="4114800" cy="33832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11480" y="141732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0A5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🏋️ PRACTICE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11480" y="1920240"/>
            <a:ext cx="384048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it 60–90 min and high energy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stations: hitting, fielding, base running, games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drills at LittleLeague.org &amp; Little League University on YouTube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fun! Scrimmages, competitions, water breaks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schedule with parents at least 1 week ahead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54880" y="1325880"/>
            <a:ext cx="4114800" cy="33832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892040" y="141732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⚾ GAME DAY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892040" y="1920240"/>
            <a:ext cx="384048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Arrive 45–60 min early for warm-up &amp; equipment check</a:t>
            </a: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the fields</a:t>
            </a:r>
          </a:p>
          <a:p>
            <a:pPr marL="800100" lvl="1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Chalk and spray lines</a:t>
            </a:r>
          </a:p>
          <a:p>
            <a:pPr marL="800100" lvl="1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Meeting 7 MAR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Lineup, coin toss, ground rules before first pitch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Rotate positions — no kid stuck in one spot all season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Post-game huddle: highlight effort, one teaching point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umpires — model sportsmanship for players &amp; parents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051560"/>
            <a:ext cx="91440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PARENT COMMUNICATION &amp; TEAM MANAGEMENT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expectations early — keep it positive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1371600"/>
            <a:ext cx="457200" cy="4572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274320" y="1371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68680" y="1417320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a Parent Meeting — Week 1 — 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68680" y="1627632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 your philosophy, schedule, playing time expectations, and sideline behavior. Get ahead of issues early.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74320" y="2075688"/>
            <a:ext cx="457200" cy="4572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274320" y="20756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68680" y="2121408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Team App — 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68680" y="233172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GameChanger or TeamSnap group chat for schedules, cancellations, and updates. Parents need reliable info fast.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74320" y="2779776"/>
            <a:ext cx="457200" cy="4572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274320" y="27797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68680" y="2825496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 Help — 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68680" y="3035808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parent for snacks/drinks, scorekeeper, field prep volunteer. Share the load.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74320" y="3483864"/>
            <a:ext cx="457200" cy="4572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274320" y="348386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68680" y="3529584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of Conduct — 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68680" y="3739896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Parents cheer positively. No sideline coaching or shouting instructions. Kids play for the coaches, not the bleachers.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274320" y="4187952"/>
            <a:ext cx="457200" cy="4572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274320" y="41879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68680" y="4233672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 Issues Privately — 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68680" y="4443984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parents to talk after the game, away from players. Keep the dugout a positive environment.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051560"/>
            <a:ext cx="91440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EQUIPMENT, UNIFORMS &amp; RESOURCES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you need to know before Opening Day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1325880"/>
            <a:ext cx="411480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274320" y="1325880"/>
            <a:ext cx="4114800" cy="3657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65760" y="1344168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🏟️  LEAGUE PROVIDES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11480" y="1764792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balls, bats, helmets bases, pitching rubber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Catcher's gear (full set per team)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Uniforms (Hat, Belt, Socks, shirt)— pickup details TBD by board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3108960"/>
            <a:ext cx="41148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274320" y="3108960"/>
            <a:ext cx="4114800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365760" y="3127248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🎽  PLAYERS BRING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11480" y="3547872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glove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Rubber cleats </a:t>
            </a: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bottle</a:t>
            </a: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Cups </a:t>
            </a: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Sunglasses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1325880"/>
            <a:ext cx="4114800" cy="34564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892040" y="141732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A5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📚  RESOURCES &amp; LINKS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92040" y="190195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🌐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349240" y="190195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349240" y="2176272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BB5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Rosters, schedules, bylaws, forms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892040" y="2670048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📘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349240" y="267004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Facebook: @NorthWhidbeyLittleLeague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349240" y="2944368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BB5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Announcements &amp; updates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892040" y="3438144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🎓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349240" y="343814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Little League University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349240" y="3712464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BB5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coaching videos &amp; articles at LittleLeague.org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892040" y="420624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📧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349240" y="42062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info@northwhidbeylittleleague.org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349240" y="448056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BB5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Email us anytime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NEXT STEPS &amp; CLOSING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65760" y="77724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F0A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the heart of NWLL — thank you for everything you do.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🗓️  ROSTERS: Watch for board communications this week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274320" y="2029968"/>
            <a:ext cx="8595360" cy="54864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57200" y="207568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  PARENT MEETING: Schedule yours in the first week of practice (Week of March 2 or March 8)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274320" y="2688336"/>
            <a:ext cx="8595360" cy="54864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57200" y="273405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BACKGROUND CHECKS: Must be complete before first practice — see Safety Officer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274320" y="3346704"/>
            <a:ext cx="8595360" cy="54864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57200" y="3392424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TEAM APP: Set up GameChanger or group chat before practices begin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274320" y="4005072"/>
            <a:ext cx="8595360" cy="54864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57200" y="40507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  QUESTIONS: Open floor — ask anything!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274320" y="4626864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⚾  PLAY BALL!  —  Spring 2026  —  northwhidbeylittleleague.org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051560"/>
            <a:ext cx="91440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WELCOME &amp; INTRODUCTIONS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meet the team behind the team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196788" y="1275050"/>
            <a:ext cx="27432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1196788" y="1275050"/>
            <a:ext cx="2743200" cy="7315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196788" y="141221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🏅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1333948" y="207568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B2A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Board Members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333948" y="2571751"/>
            <a:ext cx="2468880" cy="1857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Vice Presidents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Treasurer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 Agent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and Equip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Umpire in Charge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Officer</a:t>
            </a:r>
          </a:p>
        </p:txBody>
      </p:sp>
      <p:sp>
        <p:nvSpPr>
          <p:cNvPr id="18" name="Shape 16"/>
          <p:cNvSpPr/>
          <p:nvPr/>
        </p:nvSpPr>
        <p:spPr>
          <a:xfrm>
            <a:off x="5066852" y="1275050"/>
            <a:ext cx="27432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5066852" y="1275050"/>
            <a:ext cx="27432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5066852" y="141221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🎯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5204012" y="207568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B2A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Tonight's Goals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204012" y="2571750"/>
            <a:ext cx="2468880" cy="1857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 and Safety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 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Q/A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051560"/>
            <a:ext cx="91440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LEAGUE OVERVIEW &amp; 2026 SEASON TIMELINE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dates for coaches to know — Oak Harbor, Washington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2468880"/>
            <a:ext cx="8229600" cy="914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292608" y="2377440"/>
            <a:ext cx="329184" cy="2743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-91440" y="1325880"/>
            <a:ext cx="1097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15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-182880" y="278892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121408" y="2377440"/>
            <a:ext cx="329184" cy="27432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1737360" y="1325880"/>
            <a:ext cx="1097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Feb–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645920" y="278892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Evaluations /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Tryouts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950208" y="2377440"/>
            <a:ext cx="329184" cy="2743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3566160" y="1325880"/>
            <a:ext cx="1097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2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474720" y="278892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779008" y="2377440"/>
            <a:ext cx="329184" cy="27432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394960" y="1325880"/>
            <a:ext cx="1097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18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303520" y="278892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607808" y="2377440"/>
            <a:ext cx="329184" cy="27432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7223760" y="1325880"/>
            <a:ext cx="1097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Jun–Jul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132320" y="278892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All-Stars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749040"/>
            <a:ext cx="841248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548640" y="3794760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a positive, fun, and developmental baseball/softball experience for all youth in the North Whidbey / Oak Harbor community.</a:t>
            </a:r>
            <a:endParaRPr lang="en-US" sz="1300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76F2167-F1CF-29D1-84FD-50C206897E84}"/>
              </a:ext>
            </a:extLst>
          </p:cNvPr>
          <p:cNvCxnSpPr/>
          <p:nvPr/>
        </p:nvCxnSpPr>
        <p:spPr>
          <a:xfrm flipH="1">
            <a:off x="6290553" y="1426723"/>
            <a:ext cx="693907" cy="2983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1DBD3E6-1CF7-C827-0883-106D537D63AE}"/>
              </a:ext>
            </a:extLst>
          </p:cNvPr>
          <p:cNvSpPr txBox="1"/>
          <p:nvPr/>
        </p:nvSpPr>
        <p:spPr>
          <a:xfrm>
            <a:off x="7055796" y="1251626"/>
            <a:ext cx="1265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Also Picture day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5E4AD6-7CAF-FC33-B5A7-BD736FBD7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60A6D73-7C35-C25A-669B-39462652CF51}"/>
              </a:ext>
            </a:extLst>
          </p:cNvPr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B32808F-9C65-E2B5-0650-EE0669B92606}"/>
              </a:ext>
            </a:extLst>
          </p:cNvPr>
          <p:cNvSpPr/>
          <p:nvPr/>
        </p:nvSpPr>
        <p:spPr>
          <a:xfrm>
            <a:off x="0" y="1051560"/>
            <a:ext cx="91440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F8AB0A38-C3CF-6F19-6945-805A71C47C55}"/>
              </a:ext>
            </a:extLst>
          </p:cNvPr>
          <p:cNvSpPr/>
          <p:nvPr/>
        </p:nvSpPr>
        <p:spPr>
          <a:xfrm>
            <a:off x="365760" y="7315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Communication Methods</a:t>
            </a:r>
            <a:endParaRPr lang="en-US" sz="24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E4B1C18-9CB3-5039-0463-3538B2F52823}"/>
              </a:ext>
            </a:extLst>
          </p:cNvPr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and supporting the league are our biggest priorities</a:t>
            </a:r>
            <a:endParaRPr lang="en-US" sz="13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CC52CB12-27B4-1B22-6002-47E1EDC963C6}"/>
              </a:ext>
            </a:extLst>
          </p:cNvPr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7F6701A-4446-4F21-39D2-7551B730F751}"/>
              </a:ext>
            </a:extLst>
          </p:cNvPr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B9FF133E-9958-2A78-71E5-01BEE70EDAE4}"/>
              </a:ext>
            </a:extLst>
          </p:cNvPr>
          <p:cNvSpPr/>
          <p:nvPr/>
        </p:nvSpPr>
        <p:spPr>
          <a:xfrm>
            <a:off x="274320" y="1325880"/>
            <a:ext cx="41148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GC.com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Sports Connect Email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 do not have to pay!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Option is there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B421B71D-DAF5-C05D-D977-84EF0F089C8F}"/>
              </a:ext>
            </a:extLst>
          </p:cNvPr>
          <p:cNvSpPr/>
          <p:nvPr/>
        </p:nvSpPr>
        <p:spPr>
          <a:xfrm>
            <a:off x="4754880" y="1325880"/>
            <a:ext cx="41148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9F71B138-0C5A-9108-FDA9-442807FAA8DF}"/>
              </a:ext>
            </a:extLst>
          </p:cNvPr>
          <p:cNvSpPr/>
          <p:nvPr/>
        </p:nvSpPr>
        <p:spPr>
          <a:xfrm>
            <a:off x="-2147524" y="876316"/>
            <a:ext cx="38404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800"/>
              </a:spcAft>
              <a:buNone/>
            </a:pPr>
            <a:endParaRPr lang="en-US" sz="1250" dirty="0"/>
          </a:p>
          <a:p>
            <a:pPr marL="0" indent="0">
              <a:spcAft>
                <a:spcPts val="800"/>
              </a:spcAft>
              <a:buNone/>
            </a:pPr>
            <a:endParaRPr lang="en-US" sz="1250" dirty="0"/>
          </a:p>
        </p:txBody>
      </p:sp>
      <p:sp>
        <p:nvSpPr>
          <p:cNvPr id="16" name="AutoShape 2">
            <a:extLst>
              <a:ext uri="{FF2B5EF4-FFF2-40B4-BE49-F238E27FC236}">
                <a16:creationId xmlns:a16="http://schemas.microsoft.com/office/drawing/2014/main" id="{4E90A88F-8BB3-DB53-189D-2B72BB651C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60596" y="1832626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EF5FABA5-A809-3E26-66BB-0B6072CA1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997" y="83513"/>
            <a:ext cx="2145797" cy="858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046F09-A5F5-A6EA-EE7A-AB23CB7A1B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5622" y="2748123"/>
            <a:ext cx="1743899" cy="1743899"/>
          </a:xfrm>
          <a:prstGeom prst="rect">
            <a:avLst/>
          </a:prstGeom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46BBE25E-F0E4-12E1-10A4-6C824CCD7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880" y="1234440"/>
            <a:ext cx="4172032" cy="3547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617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395BEA-A294-1452-81AF-E490DE2E9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1F23407-C70E-34FB-778A-CCBB097AE3A8}"/>
              </a:ext>
            </a:extLst>
          </p:cNvPr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B075E011-ECA7-4E12-F9A7-AD37BC86AA07}"/>
              </a:ext>
            </a:extLst>
          </p:cNvPr>
          <p:cNvSpPr/>
          <p:nvPr/>
        </p:nvSpPr>
        <p:spPr>
          <a:xfrm>
            <a:off x="0" y="1051560"/>
            <a:ext cx="91440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176CC99-9AC7-6E8F-DDFF-BD5AF7A0B74C}"/>
              </a:ext>
            </a:extLst>
          </p:cNvPr>
          <p:cNvSpPr/>
          <p:nvPr/>
        </p:nvSpPr>
        <p:spPr>
          <a:xfrm>
            <a:off x="365760" y="7315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LITTLE LEAGUE RULES — 2026 HIGHLIGHTS</a:t>
            </a:r>
            <a:endParaRPr lang="en-US" sz="24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0A9557E1-1B79-C1F7-1460-4AE7088928AC}"/>
              </a:ext>
            </a:extLst>
          </p:cNvPr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these before the first pitch</a:t>
            </a:r>
            <a:endParaRPr lang="en-US" sz="13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1B247953-66CF-00C0-19E0-31037E4E5A14}"/>
              </a:ext>
            </a:extLst>
          </p:cNvPr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A5F497BA-E03A-ACA6-0B33-0142E5A69A2F}"/>
              </a:ext>
            </a:extLst>
          </p:cNvPr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9BD64D99-24C9-7502-C031-1D3103FD4644}"/>
              </a:ext>
            </a:extLst>
          </p:cNvPr>
          <p:cNvSpPr/>
          <p:nvPr/>
        </p:nvSpPr>
        <p:spPr>
          <a:xfrm>
            <a:off x="274320" y="1325880"/>
            <a:ext cx="41148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4982CBF3-811F-AF5B-BD26-C84A85524B97}"/>
              </a:ext>
            </a:extLst>
          </p:cNvPr>
          <p:cNvSpPr/>
          <p:nvPr/>
        </p:nvSpPr>
        <p:spPr>
          <a:xfrm>
            <a:off x="4754880" y="1325880"/>
            <a:ext cx="41148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87228DDA-2EAE-A992-21D4-0B6E470A9DF9}"/>
              </a:ext>
            </a:extLst>
          </p:cNvPr>
          <p:cNvSpPr/>
          <p:nvPr/>
        </p:nvSpPr>
        <p:spPr>
          <a:xfrm>
            <a:off x="411480" y="1463040"/>
            <a:ext cx="38404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800"/>
              </a:spcAft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⚾  Pitch Counts are mandatory</a:t>
            </a:r>
            <a:endParaRPr lang="en-US" sz="125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🏏  USA Baseball / </a:t>
            </a:r>
            <a:r>
              <a:rPr lang="en-US" sz="125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USABat</a:t>
            </a: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stamp / 1.20 BPF sticker</a:t>
            </a:r>
            <a:endParaRPr lang="en-US" sz="125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Metal Cleats (T-ball, Rookie, Minors)</a:t>
            </a:r>
          </a:p>
          <a:p>
            <a:pPr>
              <a:spcAft>
                <a:spcPts val="800"/>
              </a:spcAft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🏃  Head First Slides (Majors &amp; Below)</a:t>
            </a:r>
          </a:p>
          <a:p>
            <a:pPr>
              <a:spcAft>
                <a:spcPts val="800"/>
              </a:spcAft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 Clinic at Anacortes Firehouse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Softball:  14 March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Baseball: 21 March</a:t>
            </a:r>
          </a:p>
          <a:p>
            <a:pPr>
              <a:spcAft>
                <a:spcPts val="800"/>
              </a:spcAft>
            </a:pPr>
            <a:endParaRPr lang="en-US" sz="1250" dirty="0"/>
          </a:p>
          <a:p>
            <a:pPr marL="0" indent="0">
              <a:spcAft>
                <a:spcPts val="800"/>
              </a:spcAft>
              <a:buNone/>
            </a:pPr>
            <a:endParaRPr lang="en-US" sz="125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0CA41AB5-8DA5-4185-CC0F-9AB2C641E759}"/>
              </a:ext>
            </a:extLst>
          </p:cNvPr>
          <p:cNvSpPr/>
          <p:nvPr/>
        </p:nvSpPr>
        <p:spPr>
          <a:xfrm>
            <a:off x="4892040" y="1463040"/>
            <a:ext cx="38404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800"/>
              </a:spcAft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Local NWLL bylaws: 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Playing Time Minimums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Batting Order Rules</a:t>
            </a:r>
          </a:p>
          <a:p>
            <a:pPr lvl="1">
              <a:spcAft>
                <a:spcPts val="800"/>
              </a:spcAft>
            </a:pPr>
            <a:endParaRPr lang="en-US" sz="125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  Rule questions? Contact via </a:t>
            </a:r>
            <a:r>
              <a:rPr lang="en-US" sz="125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GameChanger</a:t>
            </a: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or Email</a:t>
            </a: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coach@northwhidbeylittleleague.org</a:t>
            </a:r>
            <a:endParaRPr lang="en-US" sz="1250" dirty="0">
              <a:solidFill>
                <a:srgbClr val="2C3E5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/>
              </a:rPr>
              <a:t>playeragent@northwhidbeylittleleague.org</a:t>
            </a:r>
            <a:endParaRPr lang="en-US" sz="1250" dirty="0">
              <a:solidFill>
                <a:srgbClr val="2C3E5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vpbaseball@northwhidbeylittleleague.org</a:t>
            </a:r>
            <a:endParaRPr lang="en-US" sz="1250" dirty="0">
              <a:solidFill>
                <a:srgbClr val="2C3E5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742950" lvl="1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/>
              </a:rPr>
              <a:t>vpsoftball@northwhidbeylittleleague.org</a:t>
            </a:r>
            <a:endParaRPr lang="en-US" sz="1250" dirty="0">
              <a:solidFill>
                <a:srgbClr val="2C3E5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lvl="1">
              <a:spcAft>
                <a:spcPts val="800"/>
              </a:spcAft>
            </a:pPr>
            <a:endParaRPr lang="en-US" sz="1250" dirty="0">
              <a:solidFill>
                <a:srgbClr val="2C3E5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8E71C82-4EEB-0107-FE9A-29FFF7445A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15888" y="3013417"/>
            <a:ext cx="1471715" cy="147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64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188720"/>
            <a:ext cx="91440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⚾  BASEBALL PITCHING RULES — PITCH COUNTS &amp; REST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713232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Official Little League Regulation VI — Regular Season | Ages 6–16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1417320"/>
            <a:ext cx="402336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20040" y="143560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DAILY PITCH LIMITS (by League Age)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1874520"/>
            <a:ext cx="4023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274320" y="1874520"/>
            <a:ext cx="54864" cy="47548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11480" y="194767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Ages 6–8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286000" y="1947672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pitches / day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2404872"/>
            <a:ext cx="4023360" cy="475488"/>
          </a:xfrm>
          <a:prstGeom prst="rect">
            <a:avLst/>
          </a:prstGeom>
          <a:solidFill>
            <a:srgbClr val="EEF2F7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274320" y="2404872"/>
            <a:ext cx="54864" cy="47548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11480" y="247802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Ages 9–10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286000" y="2478024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 pitches / day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74320" y="2935224"/>
            <a:ext cx="4023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274320" y="2935224"/>
            <a:ext cx="54864" cy="47548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11480" y="300837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Ages 11–12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286000" y="3008376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 pitches / day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274320" y="3465576"/>
            <a:ext cx="4023360" cy="475488"/>
          </a:xfrm>
          <a:prstGeom prst="rect">
            <a:avLst/>
          </a:prstGeom>
          <a:solidFill>
            <a:srgbClr val="EEF2F7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274320" y="3465576"/>
            <a:ext cx="54864" cy="47548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411480" y="3538728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Ages 13–16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286000" y="3538728"/>
            <a:ext cx="1920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 pitches / day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274320" y="4023360"/>
            <a:ext cx="4023360" cy="658368"/>
          </a:xfrm>
          <a:prstGeom prst="rect">
            <a:avLst/>
          </a:prstGeom>
          <a:solidFill>
            <a:srgbClr val="FFF3CD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365760" y="4050792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CATCHER RULE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65760" y="425196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4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Caught 4+ innings = cannot pitch that day. Threw 41+ pitches = cannot catch the rest of that day.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846320" y="1417320"/>
            <a:ext cx="4023360" cy="38404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4892040" y="1435608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REST DAYS REQUIRED — Ages 14 &amp; Under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846320" y="1874520"/>
            <a:ext cx="4023360" cy="320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4892040" y="189280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Ages 14 &amp; Under — Pitches → Rest Days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846320" y="2212848"/>
            <a:ext cx="40233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4" name="Shape 32"/>
          <p:cNvSpPr/>
          <p:nvPr/>
        </p:nvSpPr>
        <p:spPr>
          <a:xfrm>
            <a:off x="4846320" y="2212848"/>
            <a:ext cx="54864" cy="32004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4983480" y="2249424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1–20 pitches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7269480" y="2249424"/>
            <a:ext cx="1554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days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4846320" y="2551176"/>
            <a:ext cx="4023360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8" name="Shape 36"/>
          <p:cNvSpPr/>
          <p:nvPr/>
        </p:nvSpPr>
        <p:spPr>
          <a:xfrm>
            <a:off x="4846320" y="2551176"/>
            <a:ext cx="54864" cy="32004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4983480" y="2587752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21–35 pitches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7269480" y="2587752"/>
            <a:ext cx="1554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day</a:t>
            </a:r>
            <a:endParaRPr lang="en-US" sz="1150" dirty="0"/>
          </a:p>
        </p:txBody>
      </p:sp>
      <p:sp>
        <p:nvSpPr>
          <p:cNvPr id="41" name="Shape 39"/>
          <p:cNvSpPr/>
          <p:nvPr/>
        </p:nvSpPr>
        <p:spPr>
          <a:xfrm>
            <a:off x="4846320" y="2889504"/>
            <a:ext cx="40233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2" name="Shape 40"/>
          <p:cNvSpPr/>
          <p:nvPr/>
        </p:nvSpPr>
        <p:spPr>
          <a:xfrm>
            <a:off x="4846320" y="2889504"/>
            <a:ext cx="54864" cy="32004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3" name="Text 41"/>
          <p:cNvSpPr/>
          <p:nvPr/>
        </p:nvSpPr>
        <p:spPr>
          <a:xfrm>
            <a:off x="4983480" y="2926080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36–50 pitches</a:t>
            </a:r>
            <a:endParaRPr lang="en-US" sz="1150" dirty="0"/>
          </a:p>
        </p:txBody>
      </p:sp>
      <p:sp>
        <p:nvSpPr>
          <p:cNvPr id="44" name="Text 42"/>
          <p:cNvSpPr/>
          <p:nvPr/>
        </p:nvSpPr>
        <p:spPr>
          <a:xfrm>
            <a:off x="7269480" y="2926080"/>
            <a:ext cx="1554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days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4846320" y="3227832"/>
            <a:ext cx="4023360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6" name="Shape 44"/>
          <p:cNvSpPr/>
          <p:nvPr/>
        </p:nvSpPr>
        <p:spPr>
          <a:xfrm>
            <a:off x="4846320" y="3227832"/>
            <a:ext cx="54864" cy="320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7" name="Text 45"/>
          <p:cNvSpPr/>
          <p:nvPr/>
        </p:nvSpPr>
        <p:spPr>
          <a:xfrm>
            <a:off x="4983480" y="3264408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51–65 pitches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7269480" y="3264408"/>
            <a:ext cx="1554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days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846320" y="3566160"/>
            <a:ext cx="402336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0" name="Shape 48"/>
          <p:cNvSpPr/>
          <p:nvPr/>
        </p:nvSpPr>
        <p:spPr>
          <a:xfrm>
            <a:off x="4846320" y="3566160"/>
            <a:ext cx="54864" cy="32004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1" name="Text 49"/>
          <p:cNvSpPr/>
          <p:nvPr/>
        </p:nvSpPr>
        <p:spPr>
          <a:xfrm>
            <a:off x="4983480" y="3602736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66+ pitches</a:t>
            </a:r>
            <a:endParaRPr lang="en-US" sz="1150" dirty="0"/>
          </a:p>
        </p:txBody>
      </p:sp>
      <p:sp>
        <p:nvSpPr>
          <p:cNvPr id="52" name="Text 50"/>
          <p:cNvSpPr/>
          <p:nvPr/>
        </p:nvSpPr>
        <p:spPr>
          <a:xfrm>
            <a:off x="7269480" y="3602736"/>
            <a:ext cx="1554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days</a:t>
            </a:r>
            <a:endParaRPr lang="en-US" sz="1150" dirty="0"/>
          </a:p>
        </p:txBody>
      </p:sp>
      <p:sp>
        <p:nvSpPr>
          <p:cNvPr id="53" name="Shape 51"/>
          <p:cNvSpPr/>
          <p:nvPr/>
        </p:nvSpPr>
        <p:spPr>
          <a:xfrm>
            <a:off x="4846320" y="3950208"/>
            <a:ext cx="4023360" cy="320040"/>
          </a:xfrm>
          <a:prstGeom prst="rect">
            <a:avLst/>
          </a:prstGeom>
          <a:solidFill>
            <a:srgbClr val="3A5070"/>
          </a:solidFill>
          <a:ln w="12700">
            <a:solidFill>
              <a:srgbClr val="3A507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4" name="Text 52"/>
          <p:cNvSpPr/>
          <p:nvPr/>
        </p:nvSpPr>
        <p:spPr>
          <a:xfrm>
            <a:off x="4892040" y="39684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Ages 15–16 — Pitches → Rest Days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4846320" y="4315968"/>
            <a:ext cx="1965960" cy="21031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6" name="Shape 54"/>
          <p:cNvSpPr/>
          <p:nvPr/>
        </p:nvSpPr>
        <p:spPr>
          <a:xfrm>
            <a:off x="4846320" y="4315968"/>
            <a:ext cx="45720" cy="21031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7" name="Text 55"/>
          <p:cNvSpPr/>
          <p:nvPr/>
        </p:nvSpPr>
        <p:spPr>
          <a:xfrm>
            <a:off x="4937760" y="433425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1–30 → 0 days</a:t>
            </a:r>
            <a:endParaRPr lang="en-US" sz="950" dirty="0"/>
          </a:p>
        </p:txBody>
      </p:sp>
      <p:sp>
        <p:nvSpPr>
          <p:cNvPr id="58" name="Shape 56"/>
          <p:cNvSpPr/>
          <p:nvPr/>
        </p:nvSpPr>
        <p:spPr>
          <a:xfrm>
            <a:off x="4846320" y="4544568"/>
            <a:ext cx="1965960" cy="210312"/>
          </a:xfrm>
          <a:prstGeom prst="rect">
            <a:avLst/>
          </a:prstGeom>
          <a:solidFill>
            <a:srgbClr val="EEF2F7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9" name="Shape 57"/>
          <p:cNvSpPr/>
          <p:nvPr/>
        </p:nvSpPr>
        <p:spPr>
          <a:xfrm>
            <a:off x="4846320" y="4544568"/>
            <a:ext cx="45720" cy="21031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0" name="Text 58"/>
          <p:cNvSpPr/>
          <p:nvPr/>
        </p:nvSpPr>
        <p:spPr>
          <a:xfrm>
            <a:off x="4937760" y="456285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31–45 → 1 day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4846320" y="4773168"/>
            <a:ext cx="1965960" cy="21031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2" name="Shape 60"/>
          <p:cNvSpPr/>
          <p:nvPr/>
        </p:nvSpPr>
        <p:spPr>
          <a:xfrm>
            <a:off x="4846320" y="4773168"/>
            <a:ext cx="45720" cy="210312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3" name="Text 61"/>
          <p:cNvSpPr/>
          <p:nvPr/>
        </p:nvSpPr>
        <p:spPr>
          <a:xfrm>
            <a:off x="4937760" y="479145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46–60 → 2 days</a:t>
            </a:r>
            <a:endParaRPr lang="en-US" sz="950" dirty="0"/>
          </a:p>
        </p:txBody>
      </p:sp>
      <p:sp>
        <p:nvSpPr>
          <p:cNvPr id="64" name="Shape 62"/>
          <p:cNvSpPr/>
          <p:nvPr/>
        </p:nvSpPr>
        <p:spPr>
          <a:xfrm>
            <a:off x="6903720" y="4315968"/>
            <a:ext cx="1965960" cy="21031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5" name="Shape 63"/>
          <p:cNvSpPr/>
          <p:nvPr/>
        </p:nvSpPr>
        <p:spPr>
          <a:xfrm>
            <a:off x="6903720" y="4315968"/>
            <a:ext cx="45720" cy="21031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6" name="Text 64"/>
          <p:cNvSpPr/>
          <p:nvPr/>
        </p:nvSpPr>
        <p:spPr>
          <a:xfrm>
            <a:off x="6995160" y="433425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61–75 → 3 days</a:t>
            </a:r>
            <a:endParaRPr lang="en-US" sz="950" dirty="0"/>
          </a:p>
        </p:txBody>
      </p:sp>
      <p:sp>
        <p:nvSpPr>
          <p:cNvPr id="67" name="Shape 65"/>
          <p:cNvSpPr/>
          <p:nvPr/>
        </p:nvSpPr>
        <p:spPr>
          <a:xfrm>
            <a:off x="6903720" y="4544568"/>
            <a:ext cx="1965960" cy="210312"/>
          </a:xfrm>
          <a:prstGeom prst="rect">
            <a:avLst/>
          </a:prstGeom>
          <a:solidFill>
            <a:srgbClr val="EEF2F7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8" name="Shape 66"/>
          <p:cNvSpPr/>
          <p:nvPr/>
        </p:nvSpPr>
        <p:spPr>
          <a:xfrm>
            <a:off x="6903720" y="4544568"/>
            <a:ext cx="45720" cy="21031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9" name="Text 67"/>
          <p:cNvSpPr/>
          <p:nvPr/>
        </p:nvSpPr>
        <p:spPr>
          <a:xfrm>
            <a:off x="6995160" y="4562856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76+ → 4 days</a:t>
            </a:r>
            <a:endParaRPr lang="en-US" sz="950" dirty="0"/>
          </a:p>
        </p:txBody>
      </p:sp>
      <p:sp>
        <p:nvSpPr>
          <p:cNvPr id="70" name="Text 68"/>
          <p:cNvSpPr/>
          <p:nvPr/>
        </p:nvSpPr>
        <p:spPr>
          <a:xfrm>
            <a:off x="4846320" y="495604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🚫  No pitcher may pitch 3 consecutive calendar days — ever.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5B2C8C"/>
          </a:solidFill>
          <a:ln w="12700">
            <a:solidFill>
              <a:srgbClr val="5B2C8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188720"/>
            <a:ext cx="9144000" cy="6400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🥎  SOFTBALL PITCHING RULES — INNINGS &amp; REST DAYS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713232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Official Little League Softball Regulation — Regular Season | Innings-based (not pitch count)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1417320"/>
            <a:ext cx="8595360" cy="594360"/>
          </a:xfrm>
          <a:prstGeom prst="rect">
            <a:avLst/>
          </a:prstGeom>
          <a:solidFill>
            <a:srgbClr val="F3E8FF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57200" y="146304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B2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DIFFERENCE: </a:t>
            </a:r>
            <a:r>
              <a:rPr lang="en-US" sz="1300" dirty="0">
                <a:solidFill>
                  <a:srgbClr val="3A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Softball tracks </a:t>
            </a:r>
            <a:r>
              <a:rPr lang="en-US" sz="1300" b="1" dirty="0">
                <a:solidFill>
                  <a:srgbClr val="5B2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INNINGS PITCHED</a:t>
            </a:r>
            <a:r>
              <a:rPr lang="en-US" sz="1300" dirty="0">
                <a:solidFill>
                  <a:srgbClr val="3A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not pitch counts. Throwing even one pitch in an inning counts as pitching that full inning.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74320" y="2176272"/>
            <a:ext cx="4023360" cy="384048"/>
          </a:xfrm>
          <a:prstGeom prst="rect">
            <a:avLst/>
          </a:prstGeom>
          <a:solidFill>
            <a:srgbClr val="5B2C8C"/>
          </a:solidFill>
          <a:ln w="12700">
            <a:solidFill>
              <a:srgbClr val="5B2C8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20040" y="219456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DAILY INNING LIMITS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74320" y="2633472"/>
            <a:ext cx="402336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274320" y="2633472"/>
            <a:ext cx="54864" cy="429768"/>
          </a:xfrm>
          <a:prstGeom prst="rect">
            <a:avLst/>
          </a:prstGeom>
          <a:solidFill>
            <a:srgbClr val="5B2C8C"/>
          </a:solidFill>
          <a:ln w="12700">
            <a:solidFill>
              <a:srgbClr val="5B2C8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11480" y="2697480"/>
            <a:ext cx="2103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B2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Minor Softball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606040" y="2697480"/>
            <a:ext cx="1645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B59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innings max / day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3118104"/>
            <a:ext cx="4023360" cy="429768"/>
          </a:xfrm>
          <a:prstGeom prst="rect">
            <a:avLst/>
          </a:prstGeom>
          <a:solidFill>
            <a:srgbClr val="F5F0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274320" y="3118104"/>
            <a:ext cx="54864" cy="429768"/>
          </a:xfrm>
          <a:prstGeom prst="rect">
            <a:avLst/>
          </a:prstGeom>
          <a:solidFill>
            <a:srgbClr val="5B2C8C"/>
          </a:solidFill>
          <a:ln w="12700">
            <a:solidFill>
              <a:srgbClr val="5B2C8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11480" y="3182112"/>
            <a:ext cx="2103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B2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Majors Softball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606040" y="3182112"/>
            <a:ext cx="1645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B59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innings max / day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3602736"/>
            <a:ext cx="4023360" cy="429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Shape 19"/>
          <p:cNvSpPr/>
          <p:nvPr/>
        </p:nvSpPr>
        <p:spPr>
          <a:xfrm>
            <a:off x="274320" y="3602736"/>
            <a:ext cx="54864" cy="429768"/>
          </a:xfrm>
          <a:prstGeom prst="rect">
            <a:avLst/>
          </a:prstGeom>
          <a:solidFill>
            <a:srgbClr val="5B2C8C"/>
          </a:solidFill>
          <a:ln w="12700">
            <a:solidFill>
              <a:srgbClr val="5B2C8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11480" y="3666744"/>
            <a:ext cx="2103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B2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 Softball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2606040" y="3666744"/>
            <a:ext cx="1645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B59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innings max / day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74320" y="4087368"/>
            <a:ext cx="4023360" cy="429768"/>
          </a:xfrm>
          <a:prstGeom prst="rect">
            <a:avLst/>
          </a:prstGeom>
          <a:solidFill>
            <a:srgbClr val="F5F0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274320" y="4087368"/>
            <a:ext cx="54864" cy="429768"/>
          </a:xfrm>
          <a:prstGeom prst="rect">
            <a:avLst/>
          </a:prstGeom>
          <a:solidFill>
            <a:srgbClr val="5B2C8C"/>
          </a:solidFill>
          <a:ln w="12700">
            <a:solidFill>
              <a:srgbClr val="5B2C8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411480" y="4151376"/>
            <a:ext cx="2103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5B2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Softball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2606040" y="4151376"/>
            <a:ext cx="1645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B59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innings max / day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274320" y="4251960"/>
            <a:ext cx="4023360" cy="246888"/>
          </a:xfrm>
          <a:prstGeom prst="rect">
            <a:avLst/>
          </a:prstGeom>
          <a:solidFill>
            <a:srgbClr val="FFF3CD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365760" y="4270248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1 pitch in an inning = 1 full inning pitched for rest purposes.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846320" y="2176272"/>
            <a:ext cx="4023360" cy="384048"/>
          </a:xfrm>
          <a:prstGeom prst="rect">
            <a:avLst/>
          </a:prstGeom>
          <a:solidFill>
            <a:srgbClr val="5B2C8C"/>
          </a:solidFill>
          <a:ln w="12700">
            <a:solidFill>
              <a:srgbClr val="5B2C8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4892040" y="219456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REST DAYS — Minors &amp; Majors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846320" y="2633472"/>
            <a:ext cx="4023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3" name="Shape 31"/>
          <p:cNvSpPr/>
          <p:nvPr/>
        </p:nvSpPr>
        <p:spPr>
          <a:xfrm>
            <a:off x="4846320" y="2633472"/>
            <a:ext cx="54864" cy="47548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4" name="Text 32"/>
          <p:cNvSpPr/>
          <p:nvPr/>
        </p:nvSpPr>
        <p:spPr>
          <a:xfrm>
            <a:off x="4983480" y="2706624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A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– 6 innings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7223760" y="2706624"/>
            <a:ext cx="1600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days rest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846320" y="3163824"/>
            <a:ext cx="4023360" cy="475488"/>
          </a:xfrm>
          <a:prstGeom prst="rect">
            <a:avLst/>
          </a:prstGeom>
          <a:solidFill>
            <a:srgbClr val="F5F0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7" name="Shape 35"/>
          <p:cNvSpPr/>
          <p:nvPr/>
        </p:nvSpPr>
        <p:spPr>
          <a:xfrm>
            <a:off x="4846320" y="3163824"/>
            <a:ext cx="54864" cy="4754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8" name="Text 36"/>
          <p:cNvSpPr/>
          <p:nvPr/>
        </p:nvSpPr>
        <p:spPr>
          <a:xfrm>
            <a:off x="4983480" y="3236976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A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7+ innings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7223760" y="3236976"/>
            <a:ext cx="1600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day rest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846320" y="3694176"/>
            <a:ext cx="4023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1" name="Shape 39"/>
          <p:cNvSpPr/>
          <p:nvPr/>
        </p:nvSpPr>
        <p:spPr>
          <a:xfrm>
            <a:off x="4846320" y="3694176"/>
            <a:ext cx="54864" cy="475488"/>
          </a:xfrm>
          <a:prstGeom prst="rect">
            <a:avLst/>
          </a:prstGeom>
          <a:solidFill>
            <a:srgbClr val="5B2C8C"/>
          </a:solidFill>
          <a:ln w="12700">
            <a:solidFill>
              <a:srgbClr val="5B2C8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2" name="Text 40"/>
          <p:cNvSpPr/>
          <p:nvPr/>
        </p:nvSpPr>
        <p:spPr>
          <a:xfrm>
            <a:off x="4983480" y="3767328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A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innings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7223760" y="3767328"/>
            <a:ext cx="1600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2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max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4846320" y="4251960"/>
            <a:ext cx="4023360" cy="502920"/>
          </a:xfrm>
          <a:prstGeom prst="rect">
            <a:avLst/>
          </a:prstGeom>
          <a:solidFill>
            <a:srgbClr val="F3E8FF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5" name="Text 43"/>
          <p:cNvSpPr/>
          <p:nvPr/>
        </p:nvSpPr>
        <p:spPr>
          <a:xfrm>
            <a:off x="4983480" y="4270248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4A1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Junior/Senior only:</a:t>
            </a:r>
            <a:r>
              <a:rPr lang="en-US" sz="1050" dirty="0">
                <a:solidFill>
                  <a:srgbClr val="4A1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pitcher removed may return as pitcher once per game. In Minors/Majors, once removed — they may NOT return as pitcher.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274320" y="478231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🚫  No pitcher may pitch in 3 consecutive calendar days.  |  Source: LittleLeague.org/playing-rules/pitch-count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⛑  SAFETY FIRST — ASAP PLAN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Little League's A Safety Awareness Program — required for all teams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417320"/>
            <a:ext cx="2743200" cy="150876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65760" y="152704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✅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14400" y="152704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Checks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201168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for ALL volunteers before coaching begins.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743200" cy="150876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337560" y="152704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🩺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886200" y="152704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First-Aid Kit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337560" y="201168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one to every practice and game. Know its location.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217920" y="1417320"/>
            <a:ext cx="2743200" cy="150876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309360" y="152704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🧠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858000" y="152704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Concussion Protocol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309360" y="201168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the signs. When in doubt, sit them out.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274320" y="3154680"/>
            <a:ext cx="2743200" cy="150876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365760" y="326440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🌡️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914400" y="326440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 &amp; Weather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65760" y="374904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conditions. Postpone if unsafe — check league comms.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246120" y="3154680"/>
            <a:ext cx="2743200" cy="150876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3337560" y="326440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📋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886200" y="326440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 Reporting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337560" y="374904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all injuries to the Safety Officer immediately.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6217920" y="3154680"/>
            <a:ext cx="2743200" cy="1508760"/>
          </a:xfrm>
          <a:prstGeom prst="rect">
            <a:avLst/>
          </a:prstGeom>
          <a:solidFill>
            <a:srgbClr val="1B2E45"/>
          </a:solidFill>
          <a:ln w="12700">
            <a:solidFill>
              <a:srgbClr val="2A42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6309360" y="326440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🔍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858000" y="326440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Equipment Checks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309360" y="374904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 helmets, bats, and catcher's gear before every game.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33" name="Rectangle 1">
            <a:extLst>
              <a:ext uri="{FF2B5EF4-FFF2-40B4-BE49-F238E27FC236}">
                <a16:creationId xmlns:a16="http://schemas.microsoft.com/office/drawing/2014/main" id="{32518A0D-F137-9848-1529-6D0239230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034BF09D-1A7D-FADC-9F05-47D64B053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3719" y="61673"/>
            <a:ext cx="1027086" cy="101965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051560"/>
            <a:ext cx="91440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COACHING PHILOSOPHY &amp; EXPECTATIONS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Fun, fundamentals, sportsmanship — in that order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northwhidbeylittleleague.org  |  info@northwhidbeylittleleague.org  |  Spring 2026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1325880"/>
            <a:ext cx="8595360" cy="8229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"It's not whether you win or lose — it's how you develop the love of the game."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2286000"/>
            <a:ext cx="27432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274320" y="2286000"/>
            <a:ext cx="2743200" cy="4572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65760" y="230428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⚾ Tee Ball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11480" y="2834640"/>
            <a:ext cx="2514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Basics of throwing &amp; catching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the bases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Smiles — always!</a:t>
            </a:r>
          </a:p>
        </p:txBody>
      </p:sp>
      <p:sp>
        <p:nvSpPr>
          <p:cNvPr id="14" name="Shape 12"/>
          <p:cNvSpPr/>
          <p:nvPr/>
        </p:nvSpPr>
        <p:spPr>
          <a:xfrm>
            <a:off x="3200400" y="2286000"/>
            <a:ext cx="27432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3200400" y="2286000"/>
            <a:ext cx="2743200" cy="4572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3291840" y="230428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⚾ Rookie / Minor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37560" y="2834640"/>
            <a:ext cx="2514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Fundamentals &amp; field positions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rules &amp; conduct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Teamwork &amp; sportsmanship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26480" y="2286000"/>
            <a:ext cx="27432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6126480" y="2286000"/>
            <a:ext cx="2743200" cy="4572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217920" y="230428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⚾ Majors / Junior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263640" y="2834640"/>
            <a:ext cx="2514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Pitching mechanics &amp; pitch counts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&amp; situational play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development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8A39D7010A54694EC16D77B096BB6" ma:contentTypeVersion="1" ma:contentTypeDescription="Create a new document." ma:contentTypeScope="" ma:versionID="35839f826b7da49ac17ea01a39e6a584">
  <xsd:schema xmlns:xsd="http://www.w3.org/2001/XMLSchema" xmlns:xs="http://www.w3.org/2001/XMLSchema" xmlns:p="http://schemas.microsoft.com/office/2006/metadata/properties" xmlns:ns3="c00eef42-7f55-4216-861d-e19f27a4e65f" targetNamespace="http://schemas.microsoft.com/office/2006/metadata/properties" ma:root="true" ma:fieldsID="82457c090002771ef13247e54194fdaf" ns3:_="">
    <xsd:import namespace="c00eef42-7f55-4216-861d-e19f27a4e65f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eef42-7f55-4216-861d-e19f27a4e65f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EC7C3D-D843-4450-84EB-C55B95CA944B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  <ds:schemaRef ds:uri="c00eef42-7f55-4216-861d-e19f27a4e65f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805AB92-3F49-4461-B4C4-6CC31D205E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092ED6-93EB-4FA1-A1FA-F6064A2B50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0eef42-7f55-4216-861d-e19f27a4e6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3268</TotalTime>
  <Words>1373</Words>
  <Application>Microsoft Office PowerPoint</Application>
  <PresentationFormat>On-screen Show (16:9)</PresentationFormat>
  <Paragraphs>254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Whidbey Little League - Coaches Meeting Spring 2026</dc:title>
  <dc:subject>PptxGenJS Presentation</dc:subject>
  <dc:creator>PptxGenJS</dc:creator>
  <cp:lastModifiedBy>Justin Geerdes</cp:lastModifiedBy>
  <cp:revision>6</cp:revision>
  <dcterms:created xsi:type="dcterms:W3CDTF">2026-02-26T15:12:36Z</dcterms:created>
  <dcterms:modified xsi:type="dcterms:W3CDTF">2026-02-28T23:55:01Z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0x0101005D38A39D7010A54694EC16D77B096BB6</vt:lpwstr>
  </property>
</Properties>
</file>